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9" r:id="rId1"/>
  </p:sldMasterIdLst>
  <p:notesMasterIdLst>
    <p:notesMasterId r:id="rId8"/>
  </p:notesMasterIdLst>
  <p:sldIdLst>
    <p:sldId id="382" r:id="rId2"/>
    <p:sldId id="396" r:id="rId3"/>
    <p:sldId id="397" r:id="rId4"/>
    <p:sldId id="398" r:id="rId5"/>
    <p:sldId id="399" r:id="rId6"/>
    <p:sldId id="400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CC"/>
    <a:srgbClr val="FF0000"/>
    <a:srgbClr val="0000FF"/>
    <a:srgbClr val="FFFF66"/>
    <a:srgbClr val="6600CC"/>
    <a:srgbClr val="99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9" autoAdjust="0"/>
    <p:restoredTop sz="84767" autoAdjust="0"/>
  </p:normalViewPr>
  <p:slideViewPr>
    <p:cSldViewPr>
      <p:cViewPr varScale="1">
        <p:scale>
          <a:sx n="69" d="100"/>
          <a:sy n="69" d="100"/>
        </p:scale>
        <p:origin x="-50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6285E90-4BFD-4293-B893-9362ABC56527}" type="datetimeFigureOut">
              <a:rPr lang="en-US"/>
              <a:pPr>
                <a:defRPr/>
              </a:pPr>
              <a:t>11/03/2021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E538252-9492-4BC1-8989-2D5AF427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A95DA9-4993-46DB-A28F-A087FE959745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22D26D-9053-4EE1-99C7-869A8EDD3F59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2DA742-364A-4123-B0AA-37E5F71D9EB5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F2F3-699E-4505-8A23-BED2A26CD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69D69-A053-4642-B430-EC976744A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C42F-2A2B-45FD-8CFE-17D71377B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7861-6CA0-461B-9F56-509657A7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BC6F6-C9AB-4A44-967C-EF06E0C8C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52183-B3DB-455B-A29A-2EAC119AB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65BB-80B7-42AE-AFDD-EF530C68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1768-899D-44CB-AB70-B9B6021B7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955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4478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40005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629400" y="65484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548438"/>
            <a:ext cx="838200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A2E28-73AE-472E-B699-97E56033C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381000" y="6548438"/>
            <a:ext cx="1905000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05634-9262-49D3-AB1B-9A317C1F4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82F0-9E51-4539-930C-7727E435C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571F-B32E-4C04-A851-ABAC3B2B7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F634-4067-4FD7-8190-46CAD9F1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8172-C8DC-439D-9E9F-871F493DC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ED8A-01EA-4883-82B9-C2AC04C49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A6C2-E670-4C2D-BFFD-EAEDE67FF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0301-1203-418B-AC04-C827ACA80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900" smtClean="0">
                <a:solidFill>
                  <a:schemeClr val="accent1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A883C22-422D-48D3-B00D-985F2C80F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6" r:id="rId2"/>
    <p:sldLayoutId id="2147484265" r:id="rId3"/>
    <p:sldLayoutId id="2147484264" r:id="rId4"/>
    <p:sldLayoutId id="2147484263" r:id="rId5"/>
    <p:sldLayoutId id="2147484262" r:id="rId6"/>
    <p:sldLayoutId id="2147484261" r:id="rId7"/>
    <p:sldLayoutId id="2147484260" r:id="rId8"/>
    <p:sldLayoutId id="2147484259" r:id="rId9"/>
    <p:sldLayoutId id="2147484258" r:id="rId10"/>
    <p:sldLayoutId id="2147484268" r:id="rId11"/>
    <p:sldLayoutId id="2147484257" r:id="rId12"/>
    <p:sldLayoutId id="2147484269" r:id="rId13"/>
    <p:sldLayoutId id="2147484256" r:id="rId14"/>
    <p:sldLayoutId id="2147484255" r:id="rId15"/>
    <p:sldLayoutId id="2147484254" r:id="rId16"/>
    <p:sldLayoutId id="2147484270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396132">
            <a:off x="-9525" y="-215900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380094">
            <a:off x="7848600" y="76200"/>
            <a:ext cx="1600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608123">
            <a:off x="7645400" y="552132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blumen-pflanzen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97460">
            <a:off x="-304800" y="547052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795547" y="68263"/>
            <a:ext cx="184731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/>
            <a:endParaRPr lang="en-US" sz="35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58888" y="836613"/>
            <a:ext cx="70199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0" hangingPunct="0"/>
            <a:endParaRPr lang="en-US" sz="5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40038" y="2636838"/>
            <a:ext cx="3698875" cy="2835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  <a:p>
            <a:pPr algn="ctr" eaLnBrk="0" hangingPunct="0">
              <a:defRPr/>
            </a:pPr>
            <a:r>
              <a:rPr lang="en-US" sz="6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SGK tr.129</a:t>
            </a:r>
          </a:p>
          <a:p>
            <a:pPr algn="ctr" eaLnBrk="0" hangingPunct="0">
              <a:defRPr/>
            </a:pPr>
            <a:endParaRPr lang="en-US" sz="6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87675" y="5589588"/>
            <a:ext cx="540067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37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P001 5 hàng"/>
            </a:endParaRPr>
          </a:p>
        </p:txBody>
      </p:sp>
    </p:spTree>
  </p:cSld>
  <p:clrMapOvr>
    <a:masterClrMapping/>
  </p:clrMapOvr>
  <p:transition spd="med" advTm="24154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581400" y="7620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u="sng">
                <a:latin typeface="Times New Roman" pitchFamily="18" charset="0"/>
              </a:rPr>
              <a:t>Toán</a:t>
            </a:r>
          </a:p>
        </p:txBody>
      </p: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323850" y="2057400"/>
            <a:ext cx="8820150" cy="1143000"/>
            <a:chOff x="288" y="1296"/>
            <a:chExt cx="5556" cy="720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gray">
            <a:xfrm>
              <a:off x="288" y="1296"/>
              <a:ext cx="5556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3200" b="1" dirty="0">
                  <a:latin typeface="Times New Roman" panose="02020603050405020304" pitchFamily="18" charset="0"/>
                  <a:cs typeface="+mn-cs"/>
                </a:rPr>
                <a:t>          Có 2135 quyển vở được xếp đều vào 7 thùng. </a:t>
              </a:r>
            </a:p>
            <a:p>
              <a:pPr eaLnBrk="0" hangingPunct="0">
                <a:defRPr/>
              </a:pPr>
              <a:r>
                <a:rPr lang="en-US" sz="3200" b="1" dirty="0">
                  <a:latin typeface="Times New Roman" panose="02020603050405020304" pitchFamily="18" charset="0"/>
                  <a:cs typeface="+mn-cs"/>
                </a:rPr>
                <a:t>Hỏi 5 thùng có bao nhiêu quyển vở?</a:t>
              </a:r>
            </a:p>
          </p:txBody>
        </p:sp>
        <p:grpSp>
          <p:nvGrpSpPr>
            <p:cNvPr id="22545" name="Group 6"/>
            <p:cNvGrpSpPr>
              <a:grpSpLocks/>
            </p:cNvGrpSpPr>
            <p:nvPr/>
          </p:nvGrpSpPr>
          <p:grpSpPr bwMode="auto">
            <a:xfrm>
              <a:off x="336" y="1344"/>
              <a:ext cx="480" cy="411"/>
              <a:chOff x="336" y="2112"/>
              <a:chExt cx="480" cy="411"/>
            </a:xfrm>
          </p:grpSpPr>
          <p:grpSp>
            <p:nvGrpSpPr>
              <p:cNvPr id="22546" name="Group 7"/>
              <p:cNvGrpSpPr>
                <a:grpSpLocks/>
              </p:cNvGrpSpPr>
              <p:nvPr/>
            </p:nvGrpSpPr>
            <p:grpSpPr bwMode="auto">
              <a:xfrm>
                <a:off x="336" y="2112"/>
                <a:ext cx="480" cy="411"/>
                <a:chOff x="999" y="3120"/>
                <a:chExt cx="768" cy="1001"/>
              </a:xfrm>
            </p:grpSpPr>
            <p:sp>
              <p:nvSpPr>
                <p:cNvPr id="22548" name="AutoShape 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59401" name="Freeform 9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59402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22547" name="Text Box 11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33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</p:grp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3943350" y="3429000"/>
            <a:ext cx="5092700" cy="3119438"/>
            <a:chOff x="1284" y="2208"/>
            <a:chExt cx="3208" cy="1965"/>
          </a:xfrm>
        </p:grpSpPr>
        <p:sp>
          <p:nvSpPr>
            <p:cNvPr id="59405" name="AutoShape 13"/>
            <p:cNvSpPr>
              <a:spLocks noChangeArrowheads="1"/>
            </p:cNvSpPr>
            <p:nvPr/>
          </p:nvSpPr>
          <p:spPr bwMode="gray">
            <a:xfrm>
              <a:off x="1284" y="2208"/>
              <a:ext cx="3208" cy="19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3000" b="1" dirty="0">
                  <a:latin typeface="Times New Roman" panose="02020603050405020304" pitchFamily="18" charset="0"/>
                  <a:cs typeface="+mn-cs"/>
                </a:rPr>
                <a:t>       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Bài giải:</a:t>
              </a: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Số vở của mỗi thùng có là :</a:t>
              </a: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     2135 : 7   = 305 (quyển vở)</a:t>
              </a: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Số vở của 5 thùng có là :</a:t>
              </a: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     305  </a:t>
              </a:r>
              <a:r>
                <a:rPr lang="en-US" sz="3000" b="1" i="1" dirty="0">
                  <a:solidFill>
                    <a:srgbClr val="0000FF"/>
                  </a:solidFill>
                  <a:latin typeface="VNI Times" pitchFamily="2" charset="0"/>
                  <a:cs typeface="+mn-cs"/>
                </a:rPr>
                <a:t>x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   5  = 1525 (quyển vở)</a:t>
              </a: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              Đáp số :1525 quyển vở</a:t>
              </a:r>
            </a:p>
          </p:txBody>
        </p:sp>
        <p:sp>
          <p:nvSpPr>
            <p:cNvPr id="22543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 b="1">
                  <a:solidFill>
                    <a:srgbClr val="000000"/>
                  </a:solidFill>
                  <a:latin typeface="VNtimes New Roman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/>
                  <a:sym typeface="Symbol" pitchFamily="18" charset="2"/>
                </a:rPr>
                <a:t>   </a:t>
              </a:r>
            </a:p>
            <a:p>
              <a:pPr eaLnBrk="0" hangingPunct="0"/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3059113" y="1268413"/>
            <a:ext cx="3733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500" b="1">
                <a:latin typeface="Times New Roman" pitchFamily="18" charset="0"/>
              </a:rPr>
              <a:t>Luyện tập</a:t>
            </a:r>
          </a:p>
        </p:txBody>
      </p: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73025" y="3657600"/>
            <a:ext cx="3562350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700" b="1" i="1" dirty="0">
                <a:latin typeface="Times New Roman" panose="02020603050405020304" pitchFamily="18" charset="0"/>
                <a:cs typeface="+mn-cs"/>
              </a:rPr>
              <a:t>Tóm tắt:</a:t>
            </a:r>
          </a:p>
          <a:p>
            <a:pPr algn="ctr" eaLnBrk="0" hangingPunct="0">
              <a:defRPr/>
            </a:pPr>
            <a:r>
              <a:rPr lang="en-US" sz="2700" b="1" i="1" dirty="0">
                <a:latin typeface="Times New Roman" panose="02020603050405020304" pitchFamily="18" charset="0"/>
                <a:cs typeface="+mn-cs"/>
              </a:rPr>
              <a:t>7 thùng : 2135 quyển vở</a:t>
            </a:r>
          </a:p>
          <a:p>
            <a:pPr algn="ctr" eaLnBrk="0" hangingPunct="0">
              <a:defRPr/>
            </a:pPr>
            <a:r>
              <a:rPr lang="en-US" sz="2700" b="1" i="1" dirty="0">
                <a:latin typeface="Times New Roman" panose="02020603050405020304" pitchFamily="18" charset="0"/>
                <a:cs typeface="+mn-cs"/>
              </a:rPr>
              <a:t>5 thùng : …quyển vở?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gray">
          <a:xfrm>
            <a:off x="430213" y="90488"/>
            <a:ext cx="8077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pitchFamily="18" charset="0"/>
              </a:rPr>
              <a:t>Thứ tư, ngày 6 tháng 5 năm  2020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403350" y="2619375"/>
            <a:ext cx="3240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812088" y="2619375"/>
            <a:ext cx="1258887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62050" y="3068638"/>
            <a:ext cx="1393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113" y="3068638"/>
            <a:ext cx="33845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59113" y="3141663"/>
            <a:ext cx="33845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62050" y="3141663"/>
            <a:ext cx="1393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2758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gray">
          <a:xfrm>
            <a:off x="323850" y="2565400"/>
            <a:ext cx="8588375" cy="9906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Đề toán:</a:t>
            </a:r>
            <a:r>
              <a:rPr lang="en-US" sz="3000" b="1" dirty="0">
                <a:latin typeface="Times New Roman" panose="02020603050405020304" pitchFamily="18" charset="0"/>
                <a:cs typeface="+mn-cs"/>
              </a:rPr>
              <a:t> 4 xe chở được 8520 viên gạch. Hỏi 3 xe như </a:t>
            </a:r>
          </a:p>
          <a:p>
            <a:pPr eaLnBrk="0" hangingPunct="0">
              <a:defRPr/>
            </a:pPr>
            <a:r>
              <a:rPr lang="en-US" sz="3000" b="1" dirty="0">
                <a:latin typeface="Times New Roman" panose="02020603050405020304" pitchFamily="18" charset="0"/>
                <a:cs typeface="+mn-cs"/>
              </a:rPr>
              <a:t>thế chở được bao nhiêu viên gạch?</a:t>
            </a:r>
          </a:p>
        </p:txBody>
      </p:sp>
      <p:sp>
        <p:nvSpPr>
          <p:cNvPr id="60428" name="AutoShape 12"/>
          <p:cNvSpPr>
            <a:spLocks noChangeArrowheads="1"/>
          </p:cNvSpPr>
          <p:nvPr/>
        </p:nvSpPr>
        <p:spPr bwMode="gray">
          <a:xfrm>
            <a:off x="1600200" y="3716338"/>
            <a:ext cx="6477000" cy="29972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Bài giải</a:t>
            </a:r>
          </a:p>
          <a:p>
            <a:pPr algn="ctr" eaLnBrk="0" hangingPunct="0">
              <a:defRPr/>
            </a:pP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Số viên gạch mỗi xe chở được là:</a:t>
            </a:r>
          </a:p>
          <a:p>
            <a:pPr algn="ctr" eaLnBrk="0" hangingPunct="0">
              <a:defRPr/>
            </a:pP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    8520 : 4 = 2130 (viên gạch)</a:t>
            </a:r>
          </a:p>
          <a:p>
            <a:pPr algn="ctr" eaLnBrk="0" hangingPunct="0">
              <a:defRPr/>
            </a:pP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 Số viên gạch 3 xe như thế chở được là:</a:t>
            </a:r>
          </a:p>
          <a:p>
            <a:pPr algn="ctr" eaLnBrk="0" hangingPunct="0">
              <a:defRPr/>
            </a:pP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 2130 </a:t>
            </a:r>
            <a:r>
              <a:rPr lang="en-US" sz="3200" b="1" i="1" dirty="0">
                <a:solidFill>
                  <a:srgbClr val="800000"/>
                </a:solidFill>
                <a:latin typeface="VNI Times" pitchFamily="2" charset="0"/>
                <a:cs typeface="+mn-cs"/>
              </a:rPr>
              <a:t>x </a:t>
            </a: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  3  = 6390 (viên gạch)</a:t>
            </a:r>
          </a:p>
          <a:p>
            <a:pPr algn="ctr" eaLnBrk="0" hangingPunct="0">
              <a:defRPr/>
            </a:pPr>
            <a:r>
              <a:rPr lang="en-US" sz="30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              Đáp số :6390 viên gạch</a:t>
            </a:r>
          </a:p>
        </p:txBody>
      </p:sp>
      <p:sp>
        <p:nvSpPr>
          <p:cNvPr id="60431" name="AutoShape 15"/>
          <p:cNvSpPr>
            <a:spLocks noChangeArrowheads="1"/>
          </p:cNvSpPr>
          <p:nvPr/>
        </p:nvSpPr>
        <p:spPr bwMode="gray">
          <a:xfrm>
            <a:off x="1447800" y="1125538"/>
            <a:ext cx="5791200" cy="12446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000" b="1" i="1" dirty="0">
                <a:latin typeface="Times New Roman" panose="02020603050405020304" pitchFamily="18" charset="0"/>
                <a:cs typeface="+mn-cs"/>
              </a:rPr>
              <a:t>Tóm tắt:          4 xe : 8520 viên gạch</a:t>
            </a:r>
          </a:p>
          <a:p>
            <a:pPr algn="ctr" eaLnBrk="0" hangingPunct="0">
              <a:defRPr/>
            </a:pPr>
            <a:r>
              <a:rPr lang="en-US" sz="3000" b="1" i="1" dirty="0">
                <a:latin typeface="Times New Roman" panose="02020603050405020304" pitchFamily="18" charset="0"/>
                <a:cs typeface="+mn-cs"/>
              </a:rPr>
              <a:t>                    3 xe : …viên gạch?</a:t>
            </a:r>
          </a:p>
        </p:txBody>
      </p:sp>
      <p:grpSp>
        <p:nvGrpSpPr>
          <p:cNvPr id="60434" name="Group 18"/>
          <p:cNvGrpSpPr>
            <a:grpSpLocks/>
          </p:cNvGrpSpPr>
          <p:nvPr/>
        </p:nvGrpSpPr>
        <p:grpSpPr bwMode="auto">
          <a:xfrm>
            <a:off x="685800" y="476250"/>
            <a:ext cx="8001000" cy="728663"/>
            <a:chOff x="432" y="864"/>
            <a:chExt cx="5040" cy="459"/>
          </a:xfrm>
        </p:grpSpPr>
        <p:grpSp>
          <p:nvGrpSpPr>
            <p:cNvPr id="23560" name="Group 5"/>
            <p:cNvGrpSpPr>
              <a:grpSpLocks/>
            </p:cNvGrpSpPr>
            <p:nvPr/>
          </p:nvGrpSpPr>
          <p:grpSpPr bwMode="auto">
            <a:xfrm>
              <a:off x="432" y="912"/>
              <a:ext cx="480" cy="411"/>
              <a:chOff x="336" y="2112"/>
              <a:chExt cx="480" cy="411"/>
            </a:xfrm>
          </p:grpSpPr>
          <p:grpSp>
            <p:nvGrpSpPr>
              <p:cNvPr id="23562" name="Group 6"/>
              <p:cNvGrpSpPr>
                <a:grpSpLocks/>
              </p:cNvGrpSpPr>
              <p:nvPr/>
            </p:nvGrpSpPr>
            <p:grpSpPr bwMode="auto">
              <a:xfrm>
                <a:off x="336" y="2112"/>
                <a:ext cx="480" cy="411"/>
                <a:chOff x="999" y="3120"/>
                <a:chExt cx="768" cy="1001"/>
              </a:xfrm>
            </p:grpSpPr>
            <p:sp>
              <p:nvSpPr>
                <p:cNvPr id="23564" name="AutoShape 7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60424" name="Freeform 8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60425" name="Text Box 9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23563" name="Text Box 10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33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3561" name="Text Box 16"/>
            <p:cNvSpPr txBox="1">
              <a:spLocks noChangeArrowheads="1"/>
            </p:cNvSpPr>
            <p:nvPr/>
          </p:nvSpPr>
          <p:spPr bwMode="auto">
            <a:xfrm>
              <a:off x="960" y="864"/>
              <a:ext cx="45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Lập đề toán theo tóm tắt, rồi giải bài toán đó:</a:t>
              </a:r>
            </a:p>
          </p:txBody>
        </p:sp>
      </p:grp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1643063" y="981075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6096000" y="981075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3112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8" grpId="0" animBg="1"/>
      <p:bldP spid="60431" grpId="0" animBg="1"/>
      <p:bldP spid="60435" grpId="0" animBg="1"/>
      <p:bldP spid="604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373063" y="461963"/>
            <a:ext cx="8686800" cy="2389187"/>
            <a:chOff x="144" y="249"/>
            <a:chExt cx="5472" cy="1505"/>
          </a:xfrm>
        </p:grpSpPr>
        <p:sp>
          <p:nvSpPr>
            <p:cNvPr id="61444" name="AutoShape 4"/>
            <p:cNvSpPr>
              <a:spLocks noChangeArrowheads="1"/>
            </p:cNvSpPr>
            <p:nvPr/>
          </p:nvSpPr>
          <p:spPr bwMode="gray">
            <a:xfrm>
              <a:off x="144" y="618"/>
              <a:ext cx="5472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2800" b="1" dirty="0">
                  <a:latin typeface="Times New Roman" panose="02020603050405020304" pitchFamily="18" charset="0"/>
                  <a:cs typeface="+mn-cs"/>
                </a:rPr>
                <a:t>          </a:t>
              </a:r>
            </a:p>
            <a:p>
              <a:pPr eaLnBrk="0" hangingPunct="0">
                <a:defRPr/>
              </a:pPr>
              <a:r>
                <a:rPr lang="en-US" sz="2800" b="1" dirty="0">
                  <a:latin typeface="Times New Roman" panose="02020603050405020304" pitchFamily="18" charset="0"/>
                  <a:cs typeface="+mn-cs"/>
                </a:rPr>
                <a:t>         Một mảnh đất hình chữ nhật có chiều dài 25m,</a:t>
              </a:r>
            </a:p>
            <a:p>
              <a:pPr eaLnBrk="0" hangingPunct="0">
                <a:defRPr/>
              </a:pPr>
              <a:r>
                <a:rPr lang="en-US" sz="2800" b="1" dirty="0">
                  <a:latin typeface="Times New Roman" panose="02020603050405020304" pitchFamily="18" charset="0"/>
                  <a:cs typeface="+mn-cs"/>
                </a:rPr>
                <a:t>chiều rộng kém chiều dài 8m. Tính chu vi mảnh đất đó.</a:t>
              </a:r>
            </a:p>
            <a:p>
              <a:pPr eaLnBrk="0" hangingPunct="0">
                <a:defRPr/>
              </a:pPr>
              <a:endParaRPr lang="en-US" sz="2800" b="1" dirty="0">
                <a:latin typeface="Times New Roman" panose="02020603050405020304" pitchFamily="18" charset="0"/>
                <a:cs typeface="+mn-cs"/>
              </a:endParaRPr>
            </a:p>
          </p:txBody>
        </p:sp>
        <p:grpSp>
          <p:nvGrpSpPr>
            <p:cNvPr id="25611" name="Group 5"/>
            <p:cNvGrpSpPr>
              <a:grpSpLocks/>
            </p:cNvGrpSpPr>
            <p:nvPr/>
          </p:nvGrpSpPr>
          <p:grpSpPr bwMode="auto">
            <a:xfrm>
              <a:off x="159" y="249"/>
              <a:ext cx="480" cy="1505"/>
              <a:chOff x="255" y="1017"/>
              <a:chExt cx="480" cy="1505"/>
            </a:xfrm>
          </p:grpSpPr>
          <p:grpSp>
            <p:nvGrpSpPr>
              <p:cNvPr id="25612" name="Group 6"/>
              <p:cNvGrpSpPr>
                <a:grpSpLocks/>
              </p:cNvGrpSpPr>
              <p:nvPr/>
            </p:nvGrpSpPr>
            <p:grpSpPr bwMode="auto">
              <a:xfrm>
                <a:off x="255" y="1026"/>
                <a:ext cx="480" cy="1496"/>
                <a:chOff x="868" y="476"/>
                <a:chExt cx="768" cy="3645"/>
              </a:xfrm>
            </p:grpSpPr>
            <p:sp>
              <p:nvSpPr>
                <p:cNvPr id="25614" name="AutoShape 7"/>
                <p:cNvSpPr>
                  <a:spLocks noChangeArrowheads="1"/>
                </p:cNvSpPr>
                <p:nvPr/>
              </p:nvSpPr>
              <p:spPr bwMode="gray">
                <a:xfrm>
                  <a:off x="868" y="476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61448" name="Freeform 8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2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61449" name="Text Box 9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25613" name="Text Box 10"/>
              <p:cNvSpPr txBox="1">
                <a:spLocks noChangeArrowheads="1"/>
              </p:cNvSpPr>
              <p:nvPr/>
            </p:nvSpPr>
            <p:spPr bwMode="auto">
              <a:xfrm>
                <a:off x="391" y="1017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33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</p:grp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4987925" y="2565400"/>
            <a:ext cx="4156075" cy="2667000"/>
            <a:chOff x="1265" y="2160"/>
            <a:chExt cx="3161" cy="1680"/>
          </a:xfrm>
        </p:grpSpPr>
        <p:sp>
          <p:nvSpPr>
            <p:cNvPr id="61452" name="AutoShape 12"/>
            <p:cNvSpPr>
              <a:spLocks noChangeArrowheads="1"/>
            </p:cNvSpPr>
            <p:nvPr/>
          </p:nvSpPr>
          <p:spPr bwMode="gray">
            <a:xfrm>
              <a:off x="1265" y="2160"/>
              <a:ext cx="3161" cy="16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800" b="1" i="1" dirty="0" err="1">
                  <a:latin typeface="Times New Roman" panose="02020603050405020304" pitchFamily="18" charset="0"/>
                  <a:cs typeface="+mn-cs"/>
                </a:rPr>
                <a:t>Bài</a:t>
              </a:r>
              <a:r>
                <a:rPr lang="en-US" sz="2800" b="1" i="1" dirty="0">
                  <a:latin typeface="Times New Roman" panose="02020603050405020304" pitchFamily="18" charset="0"/>
                  <a:cs typeface="+mn-cs"/>
                </a:rPr>
                <a:t> </a:t>
              </a:r>
              <a:r>
                <a:rPr lang="en-US" sz="2800" b="1" i="1" dirty="0" err="1">
                  <a:latin typeface="Times New Roman" panose="02020603050405020304" pitchFamily="18" charset="0"/>
                  <a:cs typeface="+mn-cs"/>
                </a:rPr>
                <a:t>giải</a:t>
              </a:r>
              <a:r>
                <a:rPr lang="en-US" sz="2800" b="1" i="1" dirty="0">
                  <a:latin typeface="Times New Roman" panose="02020603050405020304" pitchFamily="18" charset="0"/>
                  <a:cs typeface="+mn-cs"/>
                </a:rPr>
                <a:t>:</a:t>
              </a:r>
            </a:p>
            <a:p>
              <a:pPr algn="ctr" eaLnBrk="0" hangingPunct="0">
                <a:defRPr/>
              </a:pPr>
              <a:r>
                <a:rPr lang="en-US" sz="2800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+mn-cs"/>
                </a:rPr>
                <a:t>Chiều rộng mảnh đất đó là:</a:t>
              </a:r>
            </a:p>
            <a:p>
              <a:pPr algn="ctr" eaLnBrk="0" hangingPunct="0">
                <a:defRPr/>
              </a:pPr>
              <a:r>
                <a:rPr lang="en-US" sz="2800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+mn-cs"/>
                </a:rPr>
                <a:t>     25 – 8 = 17 (m)</a:t>
              </a:r>
            </a:p>
            <a:p>
              <a:pPr algn="ctr" eaLnBrk="0" hangingPunct="0">
                <a:defRPr/>
              </a:pPr>
              <a:r>
                <a:rPr lang="en-US" sz="2800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+mn-cs"/>
                </a:rPr>
                <a:t>Chu vi mảnh đất đó là:</a:t>
              </a:r>
            </a:p>
            <a:p>
              <a:pPr algn="ctr" eaLnBrk="0" hangingPunct="0">
                <a:defRPr/>
              </a:pPr>
              <a:r>
                <a:rPr lang="en-US" sz="2800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+mn-cs"/>
                </a:rPr>
                <a:t>(25 + 17)     2 = 84 (m)</a:t>
              </a:r>
            </a:p>
            <a:p>
              <a:pPr algn="ctr" eaLnBrk="0" hangingPunct="0">
                <a:defRPr/>
              </a:pPr>
              <a:r>
                <a:rPr lang="en-US" sz="2800" b="1" i="1" dirty="0">
                  <a:latin typeface="Times New Roman" panose="02020603050405020304" pitchFamily="18" charset="0"/>
                  <a:cs typeface="+mn-cs"/>
                </a:rPr>
                <a:t>              </a:t>
              </a:r>
              <a:r>
                <a:rPr lang="en-US" sz="2800" b="1" i="1" dirty="0" err="1">
                  <a:latin typeface="Times New Roman" panose="02020603050405020304" pitchFamily="18" charset="0"/>
                  <a:cs typeface="+mn-cs"/>
                </a:rPr>
                <a:t>Đáp</a:t>
              </a:r>
              <a:r>
                <a:rPr lang="en-US" sz="2800" b="1" i="1" dirty="0">
                  <a:latin typeface="Times New Roman" panose="02020603050405020304" pitchFamily="18" charset="0"/>
                  <a:cs typeface="+mn-cs"/>
                </a:rPr>
                <a:t> </a:t>
              </a:r>
              <a:r>
                <a:rPr lang="en-US" sz="2800" b="1" i="1" dirty="0" err="1">
                  <a:latin typeface="Times New Roman" panose="02020603050405020304" pitchFamily="18" charset="0"/>
                  <a:cs typeface="+mn-cs"/>
                </a:rPr>
                <a:t>số</a:t>
              </a:r>
              <a:r>
                <a:rPr lang="en-US" sz="2800" b="1" i="1" dirty="0">
                  <a:latin typeface="Times New Roman" panose="02020603050405020304" pitchFamily="18" charset="0"/>
                  <a:cs typeface="+mn-cs"/>
                </a:rPr>
                <a:t> :84m</a:t>
              </a:r>
            </a:p>
          </p:txBody>
        </p:sp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2591" y="3216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 b="1">
                  <a:solidFill>
                    <a:srgbClr val="0000CC"/>
                  </a:solidFill>
                  <a:latin typeface="VNtimes New Roman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/>
                  <a:sym typeface="Symbol" pitchFamily="18" charset="2"/>
                </a:rPr>
                <a:t>   </a:t>
              </a:r>
            </a:p>
            <a:p>
              <a:pPr eaLnBrk="0" hangingPunct="0"/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61460" name="AutoShape 20"/>
          <p:cNvSpPr>
            <a:spLocks noChangeArrowheads="1"/>
          </p:cNvSpPr>
          <p:nvPr/>
        </p:nvSpPr>
        <p:spPr bwMode="gray">
          <a:xfrm>
            <a:off x="0" y="2851150"/>
            <a:ext cx="4800600" cy="2057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800" b="1" i="1" dirty="0">
                <a:solidFill>
                  <a:srgbClr val="003300"/>
                </a:solidFill>
                <a:latin typeface="Times New Roman" panose="02020603050405020304" pitchFamily="18" charset="0"/>
                <a:cs typeface="+mn-cs"/>
              </a:rPr>
              <a:t>              </a:t>
            </a:r>
            <a:r>
              <a:rPr lang="en-US" sz="2800" b="1" i="1" dirty="0">
                <a:latin typeface="Times New Roman" panose="02020603050405020304" pitchFamily="18" charset="0"/>
                <a:cs typeface="+mn-cs"/>
              </a:rPr>
              <a:t>Tóm tắt </a:t>
            </a:r>
            <a:endParaRPr lang="en-US" sz="2800" b="1" i="1" dirty="0">
              <a:solidFill>
                <a:srgbClr val="800000"/>
              </a:solidFill>
              <a:latin typeface="Times New Roman" panose="02020603050405020304" pitchFamily="18" charset="0"/>
              <a:cs typeface="+mn-cs"/>
            </a:endParaRPr>
          </a:p>
          <a:p>
            <a:pPr eaLnBrk="0" hangingPunct="0">
              <a:defRPr/>
            </a:pP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Chiều dài    : 25m</a:t>
            </a:r>
          </a:p>
          <a:p>
            <a:pPr eaLnBrk="0" hangingPunct="0">
              <a:defRPr/>
            </a:pP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Chiều rộng : kém chiều dài 8m</a:t>
            </a:r>
          </a:p>
          <a:p>
            <a:pPr eaLnBrk="0" hangingPunct="0">
              <a:defRPr/>
            </a:pP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+mn-cs"/>
              </a:rPr>
              <a:t>Chu vi        : ...m 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372225" y="1628775"/>
            <a:ext cx="19446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463" y="2060575"/>
            <a:ext cx="43338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40425" y="2060575"/>
            <a:ext cx="9350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2797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gray">
          <a:xfrm>
            <a:off x="762000" y="1700213"/>
            <a:ext cx="3352800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Tóm tắt:</a:t>
            </a:r>
          </a:p>
          <a:p>
            <a:pPr algn="ctr" eaLnBrk="0" hangingPunct="0">
              <a:defRPr/>
            </a:pP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3 hộp  : 27 chiếc cốc </a:t>
            </a:r>
          </a:p>
          <a:p>
            <a:pPr algn="ctr" eaLnBrk="0" hangingPunct="0">
              <a:defRPr/>
            </a:pP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2 hộp  : … chiếc cốc</a:t>
            </a:r>
            <a:r>
              <a:rPr lang="en-US" dirty="0">
                <a:latin typeface="Arial" panose="020B0604020202020204" pitchFamily="34" charset="0"/>
                <a:cs typeface="+mn-cs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?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gray">
          <a:xfrm>
            <a:off x="5181600" y="1693863"/>
            <a:ext cx="3352800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Tóm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tắt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:</a:t>
            </a:r>
          </a:p>
          <a:p>
            <a:pPr algn="ctr" eaLnBrk="0" hangingPunct="0">
              <a:defRPr/>
            </a:pP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5 </a:t>
            </a: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hàng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  : 45 </a:t>
            </a: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sinh</a:t>
            </a:r>
            <a:endParaRPr lang="en-US" sz="2400" b="1" i="1" dirty="0">
              <a:latin typeface="Times New Roman" panose="02020603050405020304" pitchFamily="18" charset="0"/>
              <a:cs typeface="+mn-cs"/>
            </a:endParaRPr>
          </a:p>
          <a:p>
            <a:pPr algn="ctr" eaLnBrk="0" hangingPunct="0">
              <a:defRPr/>
            </a:pP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8 </a:t>
            </a: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hàng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 : … </a:t>
            </a: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+mn-cs"/>
              </a:rPr>
              <a:t>sinh</a:t>
            </a:r>
            <a:r>
              <a:rPr lang="en-US" sz="2400" b="1" i="1" dirty="0">
                <a:latin typeface="Times New Roman" panose="02020603050405020304" pitchFamily="18" charset="0"/>
                <a:cs typeface="+mn-cs"/>
              </a:rPr>
              <a:t>?</a:t>
            </a:r>
          </a:p>
        </p:txBody>
      </p:sp>
      <p:grpSp>
        <p:nvGrpSpPr>
          <p:cNvPr id="69640" name="Group 8"/>
          <p:cNvGrpSpPr>
            <a:grpSpLocks/>
          </p:cNvGrpSpPr>
          <p:nvPr/>
        </p:nvGrpSpPr>
        <p:grpSpPr bwMode="auto">
          <a:xfrm>
            <a:off x="4643438" y="3484563"/>
            <a:ext cx="4429125" cy="2667000"/>
            <a:chOff x="3080" y="2487"/>
            <a:chExt cx="2496" cy="1680"/>
          </a:xfrm>
        </p:grpSpPr>
        <p:sp>
          <p:nvSpPr>
            <p:cNvPr id="69641" name="AutoShape 9"/>
            <p:cNvSpPr>
              <a:spLocks noChangeArrowheads="1"/>
            </p:cNvSpPr>
            <p:nvPr/>
          </p:nvSpPr>
          <p:spPr bwMode="gray">
            <a:xfrm>
              <a:off x="3080" y="2487"/>
              <a:ext cx="2496" cy="16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3000" b="1" i="1" dirty="0" err="1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Đáp</a:t>
              </a: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 </a:t>
              </a:r>
              <a:r>
                <a:rPr lang="en-US" sz="3000" b="1" i="1" dirty="0" err="1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endParaRPr lang="en-US" sz="30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0" hangingPunct="0">
                <a:buFontTx/>
                <a:buAutoNum type="alphaUcPeriod"/>
                <a:defRPr/>
              </a:pP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           50  </a:t>
              </a:r>
            </a:p>
            <a:p>
              <a:pPr algn="ctr" eaLnBrk="0" hangingPunct="0">
                <a:buFontTx/>
                <a:buAutoNum type="alphaUcPeriod"/>
                <a:defRPr/>
              </a:pP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           9     </a:t>
              </a:r>
            </a:p>
            <a:p>
              <a:pPr algn="ctr" eaLnBrk="0" hangingPunct="0">
                <a:buFontTx/>
                <a:buAutoNum type="alphaUcPeriod"/>
                <a:defRPr/>
              </a:pP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          72   </a:t>
              </a:r>
            </a:p>
          </p:txBody>
        </p:sp>
        <p:sp>
          <p:nvSpPr>
            <p:cNvPr id="26636" name="Text Box 10"/>
            <p:cNvSpPr txBox="1">
              <a:spLocks noChangeArrowheads="1"/>
            </p:cNvSpPr>
            <p:nvPr/>
          </p:nvSpPr>
          <p:spPr bwMode="auto">
            <a:xfrm>
              <a:off x="3704" y="3528"/>
              <a:ext cx="19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 b="1">
                  <a:solidFill>
                    <a:srgbClr val="000000"/>
                  </a:solidFill>
                  <a:latin typeface="VNtimes New Roman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/>
                  <a:sym typeface="Symbol" pitchFamily="18" charset="2"/>
                </a:rPr>
                <a:t>   </a:t>
              </a:r>
            </a:p>
            <a:p>
              <a:pPr eaLnBrk="0" hangingPunct="0"/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69643" name="Group 11"/>
          <p:cNvGrpSpPr>
            <a:grpSpLocks/>
          </p:cNvGrpSpPr>
          <p:nvPr/>
        </p:nvGrpSpPr>
        <p:grpSpPr bwMode="auto">
          <a:xfrm>
            <a:off x="228600" y="3500438"/>
            <a:ext cx="4267200" cy="2667000"/>
            <a:chOff x="144" y="2496"/>
            <a:chExt cx="2688" cy="1680"/>
          </a:xfrm>
        </p:grpSpPr>
        <p:sp>
          <p:nvSpPr>
            <p:cNvPr id="69644" name="AutoShape 12"/>
            <p:cNvSpPr>
              <a:spLocks noChangeArrowheads="1"/>
            </p:cNvSpPr>
            <p:nvPr/>
          </p:nvSpPr>
          <p:spPr bwMode="gray">
            <a:xfrm>
              <a:off x="144" y="2496"/>
              <a:ext cx="2688" cy="16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3000" b="1" i="1" dirty="0" err="1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Đáp</a:t>
              </a: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 </a:t>
              </a:r>
              <a:r>
                <a:rPr lang="en-US" sz="3000" b="1" i="1" dirty="0" err="1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endParaRPr lang="en-US" sz="30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 .          18</a:t>
              </a: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B .          27</a:t>
              </a:r>
            </a:p>
            <a:p>
              <a:pPr algn="ctr" eaLnBrk="0" hangingPunct="0">
                <a:defRPr/>
              </a:pPr>
              <a:r>
                <a:rPr lang="en-US" sz="3000" b="1" i="1" dirty="0">
                  <a:solidFill>
                    <a:srgbClr val="003300"/>
                  </a:solidFill>
                  <a:latin typeface="Times New Roman" panose="02020603050405020304" pitchFamily="18" charset="0"/>
                  <a:cs typeface="+mn-cs"/>
                </a:rPr>
                <a:t>C .           9</a:t>
              </a:r>
              <a:r>
                <a:rPr lang="en-US" sz="3000" b="1" i="1" dirty="0">
                  <a:solidFill>
                    <a:srgbClr val="800000"/>
                  </a:solidFill>
                  <a:latin typeface="Times New Roman" panose="02020603050405020304" pitchFamily="18" charset="0"/>
                  <a:cs typeface="+mn-cs"/>
                </a:rPr>
                <a:t> </a:t>
              </a:r>
            </a:p>
          </p:txBody>
        </p:sp>
        <p:sp>
          <p:nvSpPr>
            <p:cNvPr id="26634" name="Text Box 13"/>
            <p:cNvSpPr txBox="1">
              <a:spLocks noChangeArrowheads="1"/>
            </p:cNvSpPr>
            <p:nvPr/>
          </p:nvSpPr>
          <p:spPr bwMode="auto">
            <a:xfrm>
              <a:off x="656" y="3536"/>
              <a:ext cx="19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 b="1">
                  <a:solidFill>
                    <a:srgbClr val="000000"/>
                  </a:solidFill>
                  <a:latin typeface="VNtimes New Roman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/>
                  <a:sym typeface="Symbol" pitchFamily="18" charset="2"/>
                </a:rPr>
                <a:t>   </a:t>
              </a:r>
            </a:p>
            <a:p>
              <a:pPr eaLnBrk="0" hangingPunct="0"/>
              <a:r>
                <a:rPr lang="en-US" sz="28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755650" y="549275"/>
            <a:ext cx="69770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5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Chọn ý đúng trong mỗi đáp án sau:</a:t>
            </a: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374775" y="4335463"/>
            <a:ext cx="533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5767388" y="5229225"/>
            <a:ext cx="533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 advTm="2761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  <p:bldP spid="69638" grpId="1" animBg="1"/>
      <p:bldP spid="69639" grpId="0" animBg="1"/>
      <p:bldP spid="69654" grpId="0" animBg="1"/>
      <p:bldP spid="69654" grpId="1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8674" name="Picture 3" descr="Pictur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2150">
            <a:off x="304800" y="600075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Pictur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2150">
            <a:off x="1600200" y="30480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 descr="Pictur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2150">
            <a:off x="3962400" y="228600"/>
            <a:ext cx="13096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 descr="Pictur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2150">
            <a:off x="5410200" y="228600"/>
            <a:ext cx="13096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7" descr="springtime_sun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9550" y="76200"/>
            <a:ext cx="1238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" descr="Pictur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2150">
            <a:off x="2746375" y="76200"/>
            <a:ext cx="129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00050" y="1557338"/>
            <a:ext cx="8343900" cy="2862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6000" dirty="0">
                <a:ln w="0"/>
                <a:solidFill>
                  <a:srgbClr val="FF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algn="ctr" eaLnBrk="0" hangingPunct="0">
              <a:defRPr/>
            </a:pP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-Chuẩn bị bài “Luyện tập”</a:t>
            </a:r>
          </a:p>
          <a:p>
            <a:pPr algn="ctr" eaLnBrk="0" hangingPunct="0">
              <a:defRPr/>
            </a:pP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SGK tr.129</a:t>
            </a:r>
          </a:p>
        </p:txBody>
      </p:sp>
    </p:spTree>
  </p:cSld>
  <p:clrMapOvr>
    <a:masterClrMapping/>
  </p:clrMapOvr>
  <p:transition advTm="28626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50.8|9.5|11.8|2.1|57.2|4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7.5|3|12.3|107.5|8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83.5|21.6|57.9|2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4|81.4|65.3|2.5|48.2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2692</TotalTime>
  <Words>381</Words>
  <Application>Microsoft Office PowerPoint</Application>
  <PresentationFormat>On-screen Show (4:3)</PresentationFormat>
  <Paragraphs>74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Windows User</cp:lastModifiedBy>
  <cp:revision>348</cp:revision>
  <dcterms:created xsi:type="dcterms:W3CDTF">2011-01-16T18:54:55Z</dcterms:created>
  <dcterms:modified xsi:type="dcterms:W3CDTF">2021-03-11T07:51:04Z</dcterms:modified>
</cp:coreProperties>
</file>